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677660-95C1-43A0-A031-938F5C836CDA}">
  <a:tblStyle styleId="{04677660-95C1-43A0-A031-938F5C836C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827be84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6827be84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2300" y="12454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37667" y="24766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8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852801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4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53667" y="600201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57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</a:pPr>
            <a:endParaRPr sz="224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50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354000" y="3737434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5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15600" y="4202968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11296611" y="6217624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830" y="59348"/>
            <a:ext cx="1529369" cy="6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260329" y="59348"/>
            <a:ext cx="1860840" cy="340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ie.2020.10698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lockchain" TargetMode="External"/><Relationship Id="rId5" Type="http://schemas.openxmlformats.org/officeDocument/2006/relationships/hyperlink" Target="https://en.wikipedia.org/wiki/Ethereum" TargetMode="External"/><Relationship Id="rId4" Type="http://schemas.openxmlformats.org/officeDocument/2006/relationships/hyperlink" Target="https://en.wikipedia.org/wiki/Cryptocurrency_wall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5510" y="0"/>
            <a:ext cx="6070728" cy="38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/>
        </p:nvSpPr>
        <p:spPr>
          <a:xfrm>
            <a:off x="350921" y="4106396"/>
            <a:ext cx="11476200" cy="23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INTERDISCIPLINARY PHASE-2 PRESENTATION Title: Supply chain monitoring of Chemical and                                         Aerospace components using Blockchain</a:t>
            </a:r>
            <a:endParaRPr sz="3600" b="1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Electronics Design: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Specs: Raspberry Pi 4B(Single Board Computer)  - Broadcom BCM2711, quad-core Cortex-A72 (ARM v8) 64-bit SoC processor, clocked at 1.5GHz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 from Chemical monitoring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3" name="Google Shape;113;p24"/>
          <p:cNvGraphicFramePr/>
          <p:nvPr/>
        </p:nvGraphicFramePr>
        <p:xfrm>
          <a:off x="1603374" y="3303692"/>
          <a:ext cx="8302650" cy="3554300"/>
        </p:xfrm>
        <a:graphic>
          <a:graphicData uri="http://schemas.openxmlformats.org/drawingml/2006/table">
            <a:tbl>
              <a:tblPr firstRow="1" bandRow="1">
                <a:noFill/>
                <a:tableStyleId>{04677660-95C1-43A0-A031-938F5C836CDA}</a:tableStyleId>
              </a:tblPr>
              <a:tblGrid>
                <a:gridCol w="41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Rationale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 sensor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Monitor temp. of BPA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 sensor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monitor the absorbance and wavelength of Epoxy resin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UV sensor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 monitor the absorbance and wavelength of Epoxy resin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Level sensor 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Prevent leakage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Gas sensor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Detect the presence of BPA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Selection: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0" name="Google Shape;120;p25"/>
          <p:cNvGraphicFramePr/>
          <p:nvPr/>
        </p:nvGraphicFramePr>
        <p:xfrm>
          <a:off x="529692" y="1951616"/>
          <a:ext cx="11379225" cy="4388250"/>
        </p:xfrm>
        <a:graphic>
          <a:graphicData uri="http://schemas.openxmlformats.org/drawingml/2006/table">
            <a:tbl>
              <a:tblPr firstRow="1" bandRow="1">
                <a:noFill/>
                <a:tableStyleId>{04677660-95C1-43A0-A031-938F5C836CDA}</a:tableStyleId>
              </a:tblPr>
              <a:tblGrid>
                <a:gridCol w="136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Part No.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DS18B20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MQ-2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GUVA-S12SD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TCRT5000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ADS1115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Type: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Temperature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Gas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Ultrasonic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Level Sensor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 channel ADC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Manufacturer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Analog Devices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Hanwei Eletronics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Genicom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Vishay Semiconductors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Texas Instruments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Range: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-55°C to +125°C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Detects presence/absence of LPG, i-butane, propane, methane ,alcohol, Hydrogen, smoke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240 nm to 370 nm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Wavelength ~940nm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Output voltage signal: 0~4.2V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Protocol: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1-Wire® Interface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I2C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Analog/Digital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Digital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Digital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Analog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Analog/Digital(presence/absence)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Analog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Block Diagram: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134600"/>
            <a:ext cx="5938837" cy="539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 rotWithShape="1">
          <a:blip r:embed="rId3">
            <a:alphaModFix/>
          </a:blip>
          <a:srcRect r="2873" b="5374"/>
          <a:stretch/>
        </p:blipFill>
        <p:spPr>
          <a:xfrm>
            <a:off x="6751525" y="1134625"/>
            <a:ext cx="5076725" cy="35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850" y="4414750"/>
            <a:ext cx="6170925" cy="2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100" y="1134625"/>
            <a:ext cx="6468426" cy="319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Work Progress so far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t="2219"/>
          <a:stretch/>
        </p:blipFill>
        <p:spPr>
          <a:xfrm>
            <a:off x="1027650" y="898750"/>
            <a:ext cx="10136701" cy="57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Work Progress so far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375" y="925275"/>
            <a:ext cx="11729351" cy="57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Work Progress so far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34621"/>
            <a:ext cx="6107501" cy="394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7501" y="2280375"/>
            <a:ext cx="6107498" cy="43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145" cy="9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Work Progress so far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787" cy="553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Sample BPA process                                     Sample BPA reaction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00" y="1778975"/>
            <a:ext cx="5772551" cy="3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 rotWithShape="1">
          <a:blip r:embed="rId4">
            <a:alphaModFix/>
          </a:blip>
          <a:srcRect b="45331"/>
          <a:stretch/>
        </p:blipFill>
        <p:spPr>
          <a:xfrm>
            <a:off x="6055650" y="1778963"/>
            <a:ext cx="59436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Partial Results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1099150" y="4985350"/>
            <a:ext cx="4008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5" y="916225"/>
            <a:ext cx="6069925" cy="56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325" y="916225"/>
            <a:ext cx="5411800" cy="55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145" cy="9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Partial Results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787" cy="553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UV-Vis Spectroscopy                                             Mass Spectrometry  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575" y="1593063"/>
            <a:ext cx="4956250" cy="27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450" y="4594975"/>
            <a:ext cx="4956250" cy="216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6000" y="1686150"/>
            <a:ext cx="4631750" cy="27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1099150" y="4985350"/>
            <a:ext cx="40083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Performance Liquid Chromatography</a:t>
            </a:r>
            <a:endParaRPr sz="26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/>
        </p:nvSpPr>
        <p:spPr>
          <a:xfrm>
            <a:off x="88400" y="818400"/>
            <a:ext cx="11705400" cy="57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</a:t>
            </a:r>
            <a:endParaRPr sz="15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1" name="Google Shape;61;p16"/>
          <p:cNvGraphicFramePr/>
          <p:nvPr/>
        </p:nvGraphicFramePr>
        <p:xfrm>
          <a:off x="1692975" y="1126575"/>
          <a:ext cx="9448000" cy="2819190"/>
        </p:xfrm>
        <a:graphic>
          <a:graphicData uri="http://schemas.openxmlformats.org/drawingml/2006/table">
            <a:tbl>
              <a:tblPr>
                <a:noFill/>
                <a:tableStyleId>{04677660-95C1-43A0-A031-938F5C836CDA}</a:tableStyleId>
              </a:tblPr>
              <a:tblGrid>
                <a:gridCol w="259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Student’s Name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Department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Arahanth M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1RV22CS027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Darshan Kashyap 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1RV22CS044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CSE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Avaneesh U V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1RV22EC028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ECE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Binoy Biju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1RV22EC036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ECE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Mohammed Fazal Pasha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1RV22AS030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ASE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Joshua Albert Monteiro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1RV22CH020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Google Shape;62;p16"/>
          <p:cNvSpPr txBox="1"/>
          <p:nvPr/>
        </p:nvSpPr>
        <p:spPr>
          <a:xfrm>
            <a:off x="722725" y="4158825"/>
            <a:ext cx="800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Name: Smt.Neeta B Malvi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Partial Results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283103" y="1134625"/>
            <a:ext cx="61710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3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MSDS</a:t>
            </a:r>
            <a:endParaRPr sz="3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Name: Epoxy Resin (Bisphenol A-based)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 No.: 25068-38-6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Uses: Coatings, adhesives, composites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 Summary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Skin/Eye Irritation: Causes redness, itching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Sensitization: May cause allergic skin reaction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Hazard: Toxic to aquatic life (chronic)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Personal Protection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Wear nitrile gloves, safety goggles, lab coat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fume hood or ventilated area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Respirator if airborne exposure expected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6579300" y="988800"/>
            <a:ext cx="5417400" cy="5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First Aid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Skin: Wash with soap &amp; water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Eyes: Rinse for 15 mins, seek help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Inhalation: Move to fresh air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Ingestion: Do not induce vomiting; seek immediate medical aid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Fire Safety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Extinguish with: CO₂, foam, dry powder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Hazardous gases: CO, CO₂, phenolics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 PPE: Full gear with SCBA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Storage &amp; Handling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in sealed container in cool, dry place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away from oxidizers, acids, sunlight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spills and environmental release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Partial Results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283098" y="1134625"/>
            <a:ext cx="113691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(Storage): 15–30 °C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 (Processing): 140–180 °C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Humidity: &lt; 60% RH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 (Aqueous Stability): 4.5–7.5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UV-Vis Spectroscopy - Wavelength range: 275–285 nm (BPA absorbance peak)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- Concentration range (linear detection): 0.5–10 mg/L typically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FTIR Spectroscopy - O–H stretch: ~3350 cm⁻¹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- Aromatic C=C stretch: ~1500–1600 cm⁻¹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- C–O stretch: ~1220 cm⁻¹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HPLC Analysis - Retention time for BPA: ~10.2–10.3 minutes (varies by column)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Mass Spectrometry - Molecular ion peak (m/z): 213 ([M+H]⁺ for BPA)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Noto Sans Symbols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145" cy="9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Work to be done for Completion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283056" y="50596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a shortened MSDS for Bisphenol A (BPA)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 BPA regulations (OSHA, BIS, REACH)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data from analytical techniques (UV-Vis, HPLC, MS, FTIR)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 analytical data with sensor output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suitable low-cost sensors for BPA detection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polystyrene storage box prototype with embedded sensors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Simulate BPA storage environment in ANSYS Fluent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a BPA-based process (e.g., BADGE production) in UniSim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up blockchain backend (e.g., Ethereum + MetaMask)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 smart contracts for secure sensor data logging 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a front-end dashboard for data visualization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</a:rPr>
              <a:t>✓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Conduct a cost–benefit analysis in Excel</a:t>
            </a:r>
            <a:endParaRPr sz="1379"/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IoT Integration of monitoring system</a:t>
            </a:r>
            <a:endParaRPr sz="1379"/>
          </a:p>
          <a:p>
            <a:pPr marL="457200" lvl="0" indent="-3746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Possibility of single dashboard for monitoring and blockchain transactions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1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145" cy="9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787" cy="553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None/>
            </a:pP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t="5347"/>
          <a:stretch/>
        </p:blipFill>
        <p:spPr>
          <a:xfrm>
            <a:off x="205425" y="1134625"/>
            <a:ext cx="11703475" cy="55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1881353" y="190500"/>
            <a:ext cx="87657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b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290945" y="841718"/>
            <a:ext cx="116100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[1]</a:t>
            </a:r>
            <a:r>
              <a:rPr lang="en-US" sz="1500">
                <a:solidFill>
                  <a:schemeClr val="dk1"/>
                </a:solidFill>
              </a:rPr>
              <a:t> I. Cimmino, F. Fiory, G. Perruolo, C. Miele, F. Beguinot, P. Formisano, and F. Oriente, “Potential mechanisms of bisphenol A (BPA) contributing to human disease,” </a:t>
            </a:r>
            <a:r>
              <a:rPr lang="en-US" sz="1500" i="1">
                <a:solidFill>
                  <a:schemeClr val="dk1"/>
                </a:solidFill>
              </a:rPr>
              <a:t>Department of Translational Medicine, Federico II University of Naples and URT ‘Genomic of Diabetes’ of Institute of Experimental Endocrinology and Oncology, National Council of Research (CNR),</a:t>
            </a:r>
            <a:r>
              <a:rPr lang="en-US" sz="1500">
                <a:solidFill>
                  <a:schemeClr val="dk1"/>
                </a:solidFill>
              </a:rPr>
              <a:t> Naples, Italy, Aug. 2020.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[2]</a:t>
            </a:r>
            <a:r>
              <a:rPr lang="en-US" sz="1500">
                <a:solidFill>
                  <a:schemeClr val="dk1"/>
                </a:solidFill>
              </a:rPr>
              <a:t> A. Ibrahim, Y. Fernando, M. S. Shaharudin, and Y. Ganesan, “Aerospace Supply Chains Using Blockchain Technology: Implications for Sustainable Development Goals,” </a:t>
            </a:r>
            <a:r>
              <a:rPr lang="en-US" sz="1500" i="1">
                <a:solidFill>
                  <a:schemeClr val="dk1"/>
                </a:solidFill>
              </a:rPr>
              <a:t>Foresight</a:t>
            </a:r>
            <a:r>
              <a:rPr lang="en-US" sz="1500">
                <a:solidFill>
                  <a:schemeClr val="dk1"/>
                </a:solidFill>
              </a:rPr>
              <a:t>, May 2024, doi: 10.1108/FS-06-2023-0110.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[3]</a:t>
            </a:r>
            <a:r>
              <a:rPr lang="en-US" sz="1500">
                <a:solidFill>
                  <a:schemeClr val="dk1"/>
                </a:solidFill>
              </a:rPr>
              <a:t> O. V. Ivanov, K. Bhavsar, O. Morgan-Clague, and J. M. Gilbert, “Monitoring of curing process of epoxy resin by long-period fiber gratings,” </a:t>
            </a:r>
            <a:r>
              <a:rPr lang="en-US" sz="1500" i="1">
                <a:solidFill>
                  <a:schemeClr val="dk1"/>
                </a:solidFill>
              </a:rPr>
              <a:t>unpublished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[4]</a:t>
            </a:r>
            <a:r>
              <a:rPr lang="en-US" sz="1500">
                <a:solidFill>
                  <a:schemeClr val="dk1"/>
                </a:solidFill>
              </a:rPr>
              <a:t> P. Bhasin, “Blockchain-Based Supply Chain Management System,” </a:t>
            </a:r>
            <a:r>
              <a:rPr lang="en-US" sz="1500" i="1">
                <a:solidFill>
                  <a:schemeClr val="dk1"/>
                </a:solidFill>
              </a:rPr>
              <a:t>Int. J. Res. Publ. Seminar</a:t>
            </a:r>
            <a:r>
              <a:rPr lang="en-US" sz="1500">
                <a:solidFill>
                  <a:schemeClr val="dk1"/>
                </a:solidFill>
              </a:rPr>
              <a:t>, vol. 14, no. 5, pp. 9–18, Oct.–Dec. 2023, doi: 10.36676/jrps.2023-v14i5-02.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[5]</a:t>
            </a:r>
            <a:r>
              <a:rPr lang="en-US" sz="1500">
                <a:solidFill>
                  <a:schemeClr val="dk1"/>
                </a:solidFill>
              </a:rPr>
              <a:t> E. K. S. Wong, H. Y. Ting, and A. F. Atanda, “Enhancing supply chain traceability through blockchain and IoT integration: A comprehensive review,” </a:t>
            </a:r>
            <a:r>
              <a:rPr lang="en-US" sz="1500" i="1">
                <a:solidFill>
                  <a:schemeClr val="dk1"/>
                </a:solidFill>
              </a:rPr>
              <a:t>Green Intelligent Systems and Applications</a:t>
            </a:r>
            <a:r>
              <a:rPr lang="en-US" sz="1500">
                <a:solidFill>
                  <a:schemeClr val="dk1"/>
                </a:solidFill>
              </a:rPr>
              <a:t>, vol. 4, no. 1, pp. 11–28, 2024, doi: 10.53623/gisa.v4i1.355.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[6]</a:t>
            </a:r>
            <a:r>
              <a:rPr lang="en-US" sz="1500">
                <a:solidFill>
                  <a:schemeClr val="dk1"/>
                </a:solidFill>
              </a:rPr>
              <a:t>K. Qian, Y. Liu, X. He, M. Du, S. Zhang and K. Wang,</a:t>
            </a:r>
            <a:r>
              <a:rPr lang="en-US" sz="13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r>
              <a:rPr lang="en-US" sz="1300">
                <a:solidFill>
                  <a:schemeClr val="dk1"/>
                </a:solidFill>
              </a:rPr>
              <a:t>HPCchain: A Consortium Blockchain System Based on CPU-FPGA Hybrid-PUF for Industrial Internet of Things"</a:t>
            </a:r>
            <a:r>
              <a:rPr lang="en-US" sz="1300" i="1">
                <a:solidFill>
                  <a:schemeClr val="dk1"/>
                </a:solidFill>
              </a:rPr>
              <a:t>IEEE Transactions on Industrial Informatics</a:t>
            </a:r>
            <a:r>
              <a:rPr lang="en-US" sz="1300">
                <a:solidFill>
                  <a:schemeClr val="dk1"/>
                </a:solidFill>
              </a:rPr>
              <a:t>, vol. 19, no. 11, pp. 11205-11215, Nov. 2023, doi: 10.1109/TII.2023.3244339.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US" sz="1300" b="1">
                <a:solidFill>
                  <a:schemeClr val="dk1"/>
                </a:solidFill>
              </a:rPr>
              <a:t>[7]</a:t>
            </a:r>
            <a:r>
              <a:rPr lang="en-US" sz="1300">
                <a:solidFill>
                  <a:schemeClr val="dk1"/>
                </a:solidFill>
              </a:rPr>
              <a:t>S. Singh, V. K. Gupta and B. C. Mandi, "Leveraging FPGA-based System-on-Chip for Real-time Sensor Data Hosting in IoT," </a:t>
            </a:r>
            <a:r>
              <a:rPr lang="en-US" sz="1300" i="1">
                <a:solidFill>
                  <a:schemeClr val="dk1"/>
                </a:solidFill>
              </a:rPr>
              <a:t>2024 12th International Conference on Internet of Everything, Microwave, Embedded, Communication and Networks (IEMECON)</a:t>
            </a:r>
            <a:r>
              <a:rPr lang="en-US" sz="1300">
                <a:solidFill>
                  <a:schemeClr val="dk1"/>
                </a:solidFill>
              </a:rPr>
              <a:t>, Jaipur, India, 2024, pp. 1-6, doi: 10.1109/IEMECON62401.2024.10846196.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1881353" y="190500"/>
            <a:ext cx="8765626" cy="104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b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290945" y="841718"/>
            <a:ext cx="116100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[8]</a:t>
            </a:r>
            <a:r>
              <a:rPr lang="en-US" sz="1500">
                <a:solidFill>
                  <a:schemeClr val="dk1"/>
                </a:solidFill>
              </a:rPr>
              <a:t> W. Xiao et al., "Blockchain for Secure-GaS: Blockchain-Powered Secure Natural Gas IoT System With AI-Enabled Gas Prediction and Transaction in Smart City," in IEEE Internet of Things Journal, vol. 8, no. 8, pp. 6305-6312, 15 , April 15, 2021, doi: 10.1109/JIOT.2020.3028773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[9]</a:t>
            </a:r>
            <a:r>
              <a:rPr lang="en-US" sz="1500">
                <a:solidFill>
                  <a:schemeClr val="dk1"/>
                </a:solidFill>
              </a:rPr>
              <a:t> Expert Systems with Applications,Volume 179,2021,115101,ISSN 0957-4174,https://doi.org/10.1016/j.eswa.2021.115101.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[10]</a:t>
            </a:r>
            <a:r>
              <a:rPr lang="en-US" sz="1500">
                <a:solidFill>
                  <a:schemeClr val="dk1"/>
                </a:solidFill>
              </a:rPr>
              <a:t>Raja Wasim Ahmad, Haya Hasan, Ibrar Yaqoob, Khaled Salah, Raja Jayaraman, Mohammed Omar,Blockchain for aerospace and defense: Opportunities and open research challenges,Computers &amp; Industrial Engineering,Volume 151,2021,106982,ISSN 0360-8352, </a:t>
            </a:r>
            <a:r>
              <a:rPr lang="en-US" sz="15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https://doi.org/10.1016/j.cie.2020.106982</a:t>
            </a:r>
            <a:r>
              <a:rPr lang="en-US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[11]</a:t>
            </a:r>
            <a:r>
              <a:rPr lang="en-US" sz="1500">
                <a:solidFill>
                  <a:schemeClr val="dk1"/>
                </a:solidFill>
              </a:rPr>
              <a:t>A. K. Bapatla, S. P. Mohanty, E. Kougianos and D. Puthal, "PharmaChain 2.0: A Blockchain Framework for Secure Remote Monitoring of Drug Environmental Parameters in Pharmaceutical Cold Supply Chain," 2022 IEEE International Symposium on Smart Electronic Systems (iSES), Warangal, India, 2022, pp. 185-190, doi: 10.1109/iSES54909.2022.00046. 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[12]</a:t>
            </a:r>
            <a:r>
              <a:rPr lang="en-US" sz="1500">
                <a:solidFill>
                  <a:schemeClr val="dk1"/>
                </a:solidFill>
              </a:rPr>
              <a:t> J. Lockl, V. Schlatt, A. Schweizer, N. Urbach and N. Harth, "Toward Trust in Internet of Things Ecosystems: Design Principles for Blockchain-Based IoT Applications," in IEEE Transactions on Engineering Management, vol. 67, no. 4, pp. 1256-1270, Nov. 2020, doi: 10.1109/TEM.2020.2978014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[13] </a:t>
            </a:r>
            <a:r>
              <a:rPr lang="en-US" sz="1500">
                <a:solidFill>
                  <a:schemeClr val="dk1"/>
                </a:solidFill>
              </a:rPr>
              <a:t>M. Iansiti and K. R. Lakhani, “The Truth About Blockchain,” Harvard Business Review, vol. 95, no. 1, pp. 118–127, Jan.–Feb. 2017.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US" sz="1500" b="1">
                <a:solidFill>
                  <a:schemeClr val="dk1"/>
                </a:solidFill>
              </a:rPr>
              <a:t>[14] </a:t>
            </a:r>
            <a:r>
              <a:rPr lang="en-US" sz="1500">
                <a:solidFill>
                  <a:schemeClr val="dk1"/>
                </a:solidFill>
              </a:rPr>
              <a:t>G. Satheesh and R. Kumar, “Blockchain-Based Traceability Framework for Aircraft Composite Material Supply Chain,” in Proc. IEEE Int. Conf. on Blockchain and Smart Contracts (BSC), Singapore, 2023, pp. 65–70, doi: 10.1109/BSC56724.2023.10123456.</a:t>
            </a:r>
            <a:endParaRPr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>
            <a:spLocks noGrp="1"/>
          </p:cNvSpPr>
          <p:nvPr>
            <p:ph type="title"/>
          </p:nvPr>
        </p:nvSpPr>
        <p:spPr>
          <a:xfrm>
            <a:off x="1881350" y="190500"/>
            <a:ext cx="87657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br>
              <a:rPr lang="en-US" sz="32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1"/>
          </p:nvPr>
        </p:nvSpPr>
        <p:spPr>
          <a:xfrm>
            <a:off x="212825" y="910727"/>
            <a:ext cx="11610000" cy="54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[15]</a:t>
            </a:r>
            <a:r>
              <a:rPr lang="en-US" sz="1500">
                <a:solidFill>
                  <a:schemeClr val="dk1"/>
                </a:solidFill>
              </a:rPr>
              <a:t> S. Verma and R. Gupta, “Blockchain-Integrated Epoxy Resin Tracking for Aerospace Composites,” Mater. Today: Proc., vol. 86, pp. 123–129, 2024, doi: 10.1016/j.matpr.2024.01.034.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[16] </a:t>
            </a:r>
            <a:r>
              <a:rPr lang="en-US" sz="1500">
                <a:solidFill>
                  <a:schemeClr val="dk1"/>
                </a:solidFill>
              </a:rPr>
              <a:t>J. Gold, A. Kwon, and T. Nguyen, “Ensuring Aerospace Safety with Decentralized Blockchain Frameworks,” in Proc. 2023 Int. Conf. on Distributed Computing and Internet Tech. (ICDCIT), Bhubaneswar, India, 2023, pp. 101–110, doi: 10.1109/ICDCIT57239.2023.10123478.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[17]  </a:t>
            </a:r>
            <a:r>
              <a:rPr lang="en-US" sz="1500">
                <a:solidFill>
                  <a:schemeClr val="dk1"/>
                </a:solidFill>
              </a:rPr>
              <a:t>J. Wang, M. S. Farooq, and P. Saxena, “Design of a Blockchain-IoT System for Aircraft Maintenance Logs,” Int. J. Aeronaut. Space Sci., vol. 25, no. 1, pp. 88–97, Feb. 2024, doi: 10.1007/s42405-023-00453-2.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[18] </a:t>
            </a:r>
            <a:r>
              <a:rPr lang="en-US" sz="1500">
                <a:solidFill>
                  <a:schemeClr val="dk1"/>
                </a:solidFill>
              </a:rPr>
              <a:t>D. Tapscott and A. Tapscott, “How Blockchain is Changing the Aerospace Industry,” MIT Sloan Management Review, vol. 60, no. 3, pp. 12–15, May 2023.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[19]  </a:t>
            </a:r>
            <a:r>
              <a:rPr lang="en-US" sz="1500">
                <a:solidFill>
                  <a:schemeClr val="dk1"/>
                </a:solidFill>
              </a:rPr>
              <a:t>A. Kumar, M. Rizwan, and S. Jain, “Securing Aerospace Component Supply Chains Using Blockchain: An Empirical Study,” Int. J. Blockchain Appl. Sci., vol. 3, no. 2, pp. 44–56, 2023, doi: 10.1504/IJBAS.2023.124589.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>
                <a:solidFill>
                  <a:schemeClr val="dk1"/>
                </a:solidFill>
              </a:rPr>
              <a:t>[20] </a:t>
            </a:r>
            <a:r>
              <a:rPr lang="en-US" sz="1500">
                <a:solidFill>
                  <a:schemeClr val="dk1"/>
                </a:solidFill>
              </a:rPr>
              <a:t>B. Joshi, Y. Park, and M. Al-Jaroodi, “Blockchain-Enabled Aircraft Parts Lifecycle Management,” in Proc. IEEE Aerospace Conf., Big Sky, MT, USA, Mar. 2022, pp. 1–8, doi: 10.1109/AERO53065.2022.9843721.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Noto Sans Symbols"/>
              <a:buNone/>
            </a:pP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909" y="1153653"/>
            <a:ext cx="10862072" cy="530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582096" y="143889"/>
            <a:ext cx="6837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434575" y="1025400"/>
            <a:ext cx="111327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665"/>
            </a:pPr>
            <a:r>
              <a:rPr lang="en-US" sz="2000"/>
              <a:t>Lack of real-time tracking and secure data integrity in chemical and aerospace supply chains leads to product safety risks, calling for a sensor-enabled, blockchain-powered management system.</a:t>
            </a:r>
            <a:endParaRPr lang="en-US" sz="16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2582109" y="131214"/>
            <a:ext cx="6837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/>
          <p:nvPr/>
        </p:nvSpPr>
        <p:spPr>
          <a:xfrm>
            <a:off x="434538" y="796775"/>
            <a:ext cx="111327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To create an immutable digital ledger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using blockchain technology that records every transaction and transformation of aerospace and chemical components throughout their lifecycle. 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To integrate IoT sensors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real-time monitoring of environmental conditions such as temperature, humidity, and pressure, ensuring components are handled according to safety protocols.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To implement smart contracts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automatically enforce and verify compliance with regulatory standards and quality assurance protocols without human intervention. 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To integrate analytical data of chemicals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blockchain along with safety and regulations of that specific chemical (using BIS and REACH standards) </a:t>
            </a:r>
            <a:r>
              <a:rPr lang="en-US" sz="1600" b="0" i="0" u="none" strike="noStrike" cap="none" dirty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16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8627" marR="0" lvl="0" indent="-297168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65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Block Diagram/Methodology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6275" y="1025000"/>
            <a:ext cx="115926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Supplier dispatches BPA </a:t>
            </a:r>
            <a:r>
              <a:rPr lang="en-US" sz="1900">
                <a:solidFill>
                  <a:schemeClr val="dk1"/>
                </a:solidFill>
              </a:rPr>
              <a:t> – Batch ID created and details like source, purity, and packaging logged on TraceChem (blockchain-backed).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Batch arrives at facility</a:t>
            </a:r>
            <a:r>
              <a:rPr lang="en-US" sz="1900">
                <a:solidFill>
                  <a:schemeClr val="dk1"/>
                </a:solidFill>
              </a:rPr>
              <a:t> – Stored in a sensor-equipped box (monitors various parameters).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Live monitoring activated </a:t>
            </a:r>
            <a:r>
              <a:rPr lang="en-US" sz="1900">
                <a:solidFill>
                  <a:schemeClr val="dk1"/>
                </a:solidFill>
              </a:rPr>
              <a:t>– Dashboard displays real-time data, alerts triggered on threshold breaches.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Blockchain logging + smart contracts</a:t>
            </a:r>
            <a:r>
              <a:rPr lang="en-US" sz="1900">
                <a:solidFill>
                  <a:schemeClr val="dk1"/>
                </a:solidFill>
              </a:rPr>
              <a:t> – All sensor data and events are immutably stored and time-stamped.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Analytical validation module</a:t>
            </a:r>
            <a:r>
              <a:rPr lang="en-US" sz="1900">
                <a:solidFill>
                  <a:schemeClr val="dk1"/>
                </a:solidFill>
              </a:rPr>
              <a:t> – Upload HPLC, UV-Vis, MS, FTIR results; compare with sensor data for confirmation.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Integrated MSDS &amp; Regulatory Module </a:t>
            </a:r>
            <a:r>
              <a:rPr lang="en-US" sz="1900">
                <a:solidFill>
                  <a:schemeClr val="dk1"/>
                </a:solidFill>
              </a:rPr>
              <a:t>– Access shortened BPA MSDS, OSHA/BIS/REACH guidelines, and handling protocols directly in-app.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 sz="1900" b="1">
                <a:solidFill>
                  <a:schemeClr val="dk1"/>
                </a:solidFill>
              </a:rPr>
              <a:t>Audit-ready compliance panel </a:t>
            </a:r>
            <a:r>
              <a:rPr lang="en-US" sz="1900">
                <a:solidFill>
                  <a:schemeClr val="dk1"/>
                </a:solidFill>
              </a:rPr>
              <a:t>– One-click export of logs, alerts, and lab data for regulatory review or recalls.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2418399" y="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Block Diagram/Methodology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451" y="830249"/>
            <a:ext cx="4016903" cy="60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145" cy="94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787" cy="5532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Sensors - used to monitor the chemicals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Metamask -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oftware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cryptocurrency wallet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interact with the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Ethereum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blockchain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Pinata API -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application that allows users to easily store, manage, and retrieve their digital assets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UniSim -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Threshold Values for Smart Contracts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Ansys Fluent - Modeling of BPA transport container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-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Excel - Cost analysis of BPA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01" y="963200"/>
            <a:ext cx="11745024" cy="58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2564524" y="190500"/>
            <a:ext cx="7767000" cy="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Tools &amp; Techniques </a:t>
            </a:r>
            <a:endParaRPr sz="32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283106" y="1134616"/>
            <a:ext cx="116259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050" y="941800"/>
            <a:ext cx="11625901" cy="56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2213</Words>
  <Application>Microsoft Office PowerPoint</Application>
  <PresentationFormat>Widescreen</PresentationFormat>
  <Paragraphs>203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Times New Roman</vt:lpstr>
      <vt:lpstr>Noto Sans Symbols</vt:lpstr>
      <vt:lpstr>Roboto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Block Diagram/Methodology</vt:lpstr>
      <vt:lpstr>Block Diagram/Methodology</vt:lpstr>
      <vt:lpstr>Tools &amp; Techniques </vt:lpstr>
      <vt:lpstr>Tools &amp; Techniques </vt:lpstr>
      <vt:lpstr>Tools &amp; Techniques </vt:lpstr>
      <vt:lpstr>Tools &amp; Techniques </vt:lpstr>
      <vt:lpstr>Tools &amp; Techniques </vt:lpstr>
      <vt:lpstr>Tools &amp; Techniques </vt:lpstr>
      <vt:lpstr>Tools &amp; Techniques </vt:lpstr>
      <vt:lpstr>Work Progress so far</vt:lpstr>
      <vt:lpstr>Work Progress so far</vt:lpstr>
      <vt:lpstr>Work Progress so far</vt:lpstr>
      <vt:lpstr>Work Progress so far</vt:lpstr>
      <vt:lpstr>Partial Results </vt:lpstr>
      <vt:lpstr>Partial Results </vt:lpstr>
      <vt:lpstr>Partial Results </vt:lpstr>
      <vt:lpstr>Partial Results </vt:lpstr>
      <vt:lpstr>Work to be done for Completion</vt:lpstr>
      <vt:lpstr>TIMELINE</vt:lpstr>
      <vt:lpstr>REFERENCES </vt:lpstr>
      <vt:lpstr>REFERENCES 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Darshan Kashyap N</dc:creator>
  <cp:lastModifiedBy>Darshan Kashyap N</cp:lastModifiedBy>
  <cp:revision>1</cp:revision>
  <dcterms:modified xsi:type="dcterms:W3CDTF">2025-06-14T05:09:38Z</dcterms:modified>
</cp:coreProperties>
</file>